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?>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18"/>
  </p:notesMasterIdLst>
  <p:sldIdLst>
    <p:sldId id="513" r:id="rId2"/>
    <p:sldId id="730" r:id="rId3"/>
    <p:sldId id="747" r:id="rId4"/>
    <p:sldId id="786" r:id="rId5"/>
    <p:sldId id="736" r:id="rId6"/>
    <p:sldId id="745" r:id="rId7"/>
    <p:sldId id="777" r:id="rId8"/>
    <p:sldId id="758" r:id="rId9"/>
    <p:sldId id="760" r:id="rId10"/>
    <p:sldId id="759" r:id="rId11"/>
    <p:sldId id="628" r:id="rId12"/>
    <p:sldId id="787" r:id="rId13"/>
    <p:sldId id="788" r:id="rId14"/>
    <p:sldId id="771" r:id="rId15"/>
    <p:sldId id="789" r:id="rId16"/>
    <p:sldId id="291" r:id="rId17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1" autoAdjust="0"/>
    <p:restoredTop sz="81065" autoAdjust="0"/>
  </p:normalViewPr>
  <p:slideViewPr>
    <p:cSldViewPr snapToGrid="0" showGuides="1">
      <p:cViewPr varScale="1">
        <p:scale>
          <a:sx n="117" d="100"/>
          <a:sy n="117" d="100"/>
        </p:scale>
        <p:origin x="720" y="96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?>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12/18/2017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?>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?>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?>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?>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?>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?>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?>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?>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?>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?>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?>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Program Akademii Sieci Komputerowych Cisco</a:t>
            </a:r>
          </a:p>
          <a:p>
            <a:pPr rtl="0">
              <a:buFontTx/>
              <a:buNone/>
            </a:pPr>
            <a:r>
              <a:rPr b="false" lang="pl-PL"/>
              <a:t>Wprowadzenie do cyberbezpieczeństwa (wersja 2.1)</a:t>
            </a:r>
          </a:p>
          <a:p>
            <a:pPr rtl="0">
              <a:buFontTx/>
              <a:buNone/>
            </a:pPr>
            <a:r>
              <a:rPr sz="1200" b="false" lang="pl-PL"/>
              <a:t>Rozdział 5: Czy wiążesz swoją przyszłość z cyberbezpieczeństwem?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</a:t>
            </a:fld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11</a:t>
            </a:fld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</a:t>
            </a:r>
            <a:r>
              <a:rPr lang="pl-PL"/>
              <a:t>Cybersecurity Education and Careers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5.1.1 – Legal and Ethical Issues in Cybersecurity Careers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5.1.1.1 </a:t>
            </a:r>
            <a:r>
              <a:rPr baseline="0" lang="pl-PL">
                <a:latin typeface="Arial" charset="0"/>
              </a:rPr>
              <a:t>– Legal Issues in Cybersecurity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190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12</a:t>
            </a:fld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</a:t>
            </a:r>
            <a:r>
              <a:rPr lang="pl-PL"/>
              <a:t>Cybersecurity Education and Careers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5.1.1 – Legal and Ethical Issues in Cybersecurity Careers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5.1.1.2 </a:t>
            </a:r>
            <a:r>
              <a:rPr baseline="0" lang="pl-PL">
                <a:latin typeface="Arial" charset="0"/>
              </a:rPr>
              <a:t>– Ethical Issues in Cybersecurity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492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13</a:t>
            </a:fld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5.1 – </a:t>
            </a:r>
            <a:r>
              <a:rPr lang="pl-PL"/>
              <a:t>Cybersecurity Education and Careers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5.1.1 – Legal and Ethical Issues in Cybersecurity Careers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5.1.1.3 </a:t>
            </a:r>
            <a:r>
              <a:rPr baseline="0" lang="pl-PL">
                <a:latin typeface="Arial" charset="0"/>
              </a:rPr>
              <a:t>– Cybersecurity Jobs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70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/>
              <a:t>5 – Will Your Future Be in Cybersecurity?</a:t>
            </a:r>
          </a:p>
          <a:p>
            <a:pPr rtl="0"/>
            <a:r>
              <a:rPr lang="pl-PL"/>
              <a:t>5.1 – Chapter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14</a:t>
            </a:fld>
          </a:p>
        </p:txBody>
      </p:sp>
    </p:spTree>
    <p:extLst>
      <p:ext uri="{BB962C8B-B14F-4D97-AF65-F5344CB8AC3E}">
        <p14:creationId xmlns:p14="http://schemas.microsoft.com/office/powerpoint/2010/main" val="1764100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26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8826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826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88265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rtl="0"/>
            <a:fld id="{04267211-205D-47E8-9F29-7E4C01D43DC3}" type="slidenum">
              <a:rPr sz="800"/>
              <a:pPr/>
              <a:t>15</a:t>
            </a:fld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5.2 – </a:t>
            </a:r>
            <a:r>
              <a:rPr lang="pl-PL"/>
              <a:t>Summary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5.2.1.1 – Chapter summary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baseline="0" dirty="0">
              <a:latin typeface="Arial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935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C839C26-801B-42B6-A101-60F37FE2B0A8}" type="slidenum">
              <a:rPr sz="800" b="false"/>
              <a:pPr algn="r"/>
              <a:t>2</a:t>
            </a:fld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</a:t>
            </a:r>
            <a:r>
              <a:rPr b="false" baseline="0" lang="pl-PL"/>
              <a:t> to Cybersecurity v2.1</a:t>
            </a:r>
          </a:p>
          <a:p>
            <a:pPr rtl="0">
              <a:buFontTx/>
              <a:buNone/>
            </a:pPr>
            <a:r>
              <a:rPr sz="1300" b="false" lang="pl-PL"/>
              <a:t>Chapter 5: Will Your Future Be in Cybersecurity?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3</a:t>
            </a:fld>
          </a:p>
        </p:txBody>
      </p:sp>
    </p:spTree>
    <p:extLst>
      <p:ext uri="{BB962C8B-B14F-4D97-AF65-F5344CB8AC3E}">
        <p14:creationId xmlns:p14="http://schemas.microsoft.com/office/powerpoint/2010/main" val="415032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0A313ED8-785B-4D16-9B17-4143385249B9}" type="slidenum">
              <a:rPr sz="800" b="false"/>
              <a:pPr algn="r"/>
              <a:t>4</a:t>
            </a:fld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4708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391C207-9349-46D5-9D89-8ADDA5014D1F}" type="slidenum">
              <a:rPr sz="800" b="false"/>
              <a:pPr algn="r"/>
              <a:t>5</a:t>
            </a:fld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579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5F7D0146-1035-4865-8A5B-0B1E8578604B}" type="slidenum">
              <a:rPr sz="800" b="false">
                <a:ea typeface="ＭＳ Ｐゴシック" pitchFamily="34" charset="-128"/>
              </a:rPr>
              <a:pPr algn="r"/>
              <a:t>6</a:t>
            </a:fld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573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 to Cybersecurity v2.1</a:t>
            </a:r>
          </a:p>
          <a:p>
            <a:pPr rtl="0">
              <a:buFontTx/>
              <a:buNone/>
            </a:pPr>
            <a:r>
              <a:rPr sz="1200" b="false" lang="pl-PL"/>
              <a:t>Chapter 5: Will Your Future Be in Cybersecurity?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8</a:t>
            </a:fld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C839C26-801B-42B6-A101-60F37FE2B0A8}" type="slidenum">
              <a:rPr sz="800" b="false"/>
              <a:pPr algn="r"/>
              <a:t>9</a:t>
            </a:fld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 to Cybersecurity v2.0</a:t>
            </a:r>
          </a:p>
          <a:p>
            <a:pPr rtl="0">
              <a:buFontTx/>
              <a:buNone/>
            </a:pPr>
            <a:r>
              <a:rPr sz="1200" b="false" lang="pl-PL"/>
              <a:t>Chapter 5: Will Your Future Be in Cybersecurity?</a:t>
            </a:r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/>
              <a:t>5 – Will Your Future Be in Cybersecurity?</a:t>
            </a:r>
          </a:p>
          <a:p>
            <a:pPr rtl="0">
              <a:buFontTx/>
              <a:buNone/>
            </a:pPr>
            <a:r>
              <a:rPr sz="1200" b="false" lang="pl-PL"/>
              <a:t>5.1 – Cybersecurity Education and Careers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10</a:t>
            </a:fld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?>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r>
              <a:rPr sz="600" lang="pl-PL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Cisco i / lub jego podmioty stowarzyszone All rights reserved (Wszelkie prawa zastrzeżone).   Cisco Confidential (Poufne)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?>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r>
              <a:rPr sz="600" lang="pl-PL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Cisco i / lub jego podmioty stowarzyszone All rights reserved (Wszelkie prawa zastrzeżone).   Cisco Confidential (Poufne)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?>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?>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?>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?>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?>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?>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?>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?>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?>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?>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?>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?>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?>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?>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rtl="0"/>
            <a:r>
              <a:rPr lang="pl-PL"/>
              <a:t>Materiały dla nauczyciela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pl-PL"/>
              <a:t>Rozdział 5: Czy wiążesz swoją przyszłość z cyberbezpieczeństwem?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2481521" cy="902174"/>
          </a:xfrm>
        </p:spPr>
        <p:txBody>
          <a:bodyPr/>
          <a:lstStyle/>
          <a:p>
            <a:pPr rtl="0"/>
            <a:r>
              <a:rPr lang="pl-PL"/>
              <a:t>Wprowadzenie do cyberbezpieczeństwa (wersja 2.1)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5.1 Edukacja i kariera w cyberbezpieczeństwie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Kwestie prawne dotyczące osób fizycznych</a:t>
            </a:r>
          </a:p>
          <a:p>
            <a:pPr lvl="1" rtl="0"/>
            <a:r>
              <a:rPr lang="pl-PL"/>
              <a:t>Odpowiedzialnie obchodź się ze swoimi umiejętnościami</a:t>
            </a:r>
          </a:p>
          <a:p>
            <a:pPr rtl="0"/>
            <a:r>
              <a:rPr lang="pl-PL"/>
              <a:t>Kwestie prawne dotyczące firm</a:t>
            </a:r>
          </a:p>
          <a:p>
            <a:pPr lvl="1" rtl="0"/>
            <a:r>
              <a:rPr lang="pl-PL"/>
              <a:t>Wszystkie firmy są zobowiązane do przestrzegania przepisów dotyczących cyberbezpieczeństwa.</a:t>
            </a:r>
          </a:p>
          <a:p>
            <a:pPr lvl="1" rtl="0"/>
            <a:r>
              <a:rPr lang="pl-PL"/>
              <a:t>Wskutek złamania prawa możesz stracić pracę, a Twoja firma może zostać ukarana.</a:t>
            </a:r>
          </a:p>
          <a:p>
            <a:pPr lvl="1" rtl="0"/>
            <a:r>
              <a:rPr lang="pl-PL"/>
              <a:t>W razie wątpliwości powinieneś skontaktować się z działem prawnym.</a:t>
            </a:r>
          </a:p>
          <a:p>
            <a:pPr rtl="0"/>
            <a:r>
              <a:rPr lang="pl-PL"/>
              <a:t>Prawo międzynarodowe a cyberbezpieczeństwo</a:t>
            </a:r>
          </a:p>
          <a:p>
            <a:pPr lvl="1" rtl="0"/>
            <a:r>
              <a:rPr lang="pl-PL"/>
              <a:t>IMPACT (The International Multilateral Partnership Against Cyber Threats)</a:t>
            </a:r>
          </a:p>
          <a:p>
            <a:pPr lvl="2" rtl="0"/>
            <a:r>
              <a:rPr lang="pl-PL"/>
              <a:t>globalna współpraca światowych rządów, przemysłu i środowisk akademickich</a:t>
            </a:r>
          </a:p>
          <a:p>
            <a:pPr lvl="2" rtl="0"/>
            <a:r>
              <a:rPr lang="pl-PL"/>
              <a:t>Zwiększa możliwości radzenia sobie z zagrożeniami cybernetycznymi na całym świecie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pPr rtl="0"/>
            <a:r>
              <a:rPr sz="1600" lang="pl-PL">
                <a:latin typeface="Arial" charset="0"/>
              </a:rPr>
              <a:t>Kwestie etyczne i prawne dotyczące kariery w cyberbezpieczeństwie</a:t>
            </a:r>
            <a:br>
              <a:rPr lang="en-US" altLang="en-US" dirty="0"/>
            </a:br>
            <a:r>
              <a:rPr lang="pl-PL">
                <a:latin typeface="Arial" charset="0"/>
              </a:rPr>
              <a:t> Kwestie prawne w cyberbezpieczeństwie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D192D6-F178-4F83-B326-D3A1412FE7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9289" y="2645229"/>
            <a:ext cx="3198062" cy="207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478232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5" y="798944"/>
            <a:ext cx="3452575" cy="3746930"/>
          </a:xfrm>
        </p:spPr>
        <p:txBody>
          <a:bodyPr>
            <a:normAutofit/>
          </a:bodyPr>
          <a:lstStyle/>
          <a:p>
            <a:pPr rtl="0"/>
            <a:r>
              <a:rPr lang="pl-PL"/>
              <a:t>Kwestie etyczne dotyczące osób fizycznych</a:t>
            </a:r>
          </a:p>
          <a:p>
            <a:pPr lvl="1" rtl="0"/>
            <a:r>
              <a:rPr lang="pl-PL"/>
              <a:t>Zachowanie zgodne z prawem może być wciąż nieetyczne.</a:t>
            </a:r>
          </a:p>
          <a:p>
            <a:pPr rtl="0"/>
            <a:r>
              <a:rPr lang="pl-PL"/>
              <a:t>Kwestie etyczne dotyczące firm</a:t>
            </a:r>
          </a:p>
          <a:p>
            <a:pPr lvl="1" rtl="0"/>
            <a:r>
              <a:rPr lang="pl-PL"/>
              <a:t>Etyka to kodeks postępowania, który </a:t>
            </a:r>
            <a:br>
              <a:rPr lang="en-US" dirty="0"/>
            </a:br>
            <a:r>
              <a:rPr lang="pl-PL"/>
              <a:t>czasami jest egzekwowany przez prawo.</a:t>
            </a:r>
          </a:p>
          <a:p>
            <a:pPr lvl="1" rtl="0"/>
            <a:r>
              <a:rPr lang="pl-PL"/>
              <a:t>Organizacje posiadające opublikowany Kodeks Etyki:</a:t>
            </a:r>
          </a:p>
          <a:p>
            <a:pPr lvl="2" rtl="0"/>
            <a:r>
              <a:rPr lang="pl-PL"/>
              <a:t>The CyberSecurity Institute (CSI)</a:t>
            </a:r>
          </a:p>
          <a:p>
            <a:pPr lvl="2" rtl="0"/>
            <a:r>
              <a:rPr lang="pl-PL"/>
              <a:t>The Information Systems Security Association (ISSA)</a:t>
            </a:r>
          </a:p>
          <a:p>
            <a:pPr lvl="2" rtl="0"/>
            <a:r>
              <a:rPr lang="pl-PL"/>
              <a:t>The Association of Information Technology Professionals (AITP)</a:t>
            </a:r>
          </a:p>
          <a:p>
            <a:pPr lvl="2"/>
            <a:endParaRPr lang="en-US" dirty="0"/>
          </a:p>
          <a:p>
            <a:pPr lvl="1"/>
            <a:endParaRPr lang="en-US" altLang="ja-JP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pPr rtl="0"/>
            <a:r>
              <a:rPr sz="1600" lang="pl-PL">
                <a:latin typeface="Arial" charset="0"/>
              </a:rPr>
              <a:t>Kwestie etyczne i prawne dotyczące kariery w cyberbezpieczeństwie</a:t>
            </a:r>
            <a:br>
              <a:rPr lang="en-US" altLang="en-US" dirty="0"/>
            </a:br>
            <a:r>
              <a:rPr lang="pl-PL">
                <a:latin typeface="Arial" charset="0"/>
              </a:rPr>
              <a:t>Kwestie etyczne w cyberbezpieczeństwie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210356-21CA-491E-829E-FF46A5EDD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118" y="1221655"/>
            <a:ext cx="5574882" cy="2700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324636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6" y="798944"/>
            <a:ext cx="3469992" cy="3746930"/>
          </a:xfrm>
        </p:spPr>
        <p:txBody>
          <a:bodyPr>
            <a:normAutofit/>
          </a:bodyPr>
          <a:lstStyle/>
          <a:p>
            <a:pPr rtl="0"/>
            <a:r>
              <a:rPr lang="pl-PL"/>
              <a:t>Kilka wyszukiwarek ofert pracy</a:t>
            </a:r>
          </a:p>
          <a:p>
            <a:pPr lvl="1" rtl="0"/>
            <a:r>
              <a:rPr lang="pl-PL"/>
              <a:t>ITJobMatch</a:t>
            </a:r>
          </a:p>
          <a:p>
            <a:pPr lvl="1" rtl="0"/>
            <a:r>
              <a:rPr lang="pl-PL"/>
              <a:t>Monster</a:t>
            </a:r>
          </a:p>
          <a:p>
            <a:pPr lvl="1" rtl="0"/>
            <a:r>
              <a:rPr lang="pl-PL"/>
              <a:t>CareerBuilder</a:t>
            </a:r>
          </a:p>
          <a:p>
            <a:pPr rtl="0"/>
            <a:r>
              <a:rPr lang="pl-PL"/>
              <a:t>Przykładowe stanowiska pracy w cyberbezpieczeństwie:</a:t>
            </a:r>
          </a:p>
          <a:p>
            <a:pPr lvl="1" rtl="0"/>
            <a:r>
              <a:rPr lang="pl-PL"/>
              <a:t>Tester zabezpieczeń IT (ang. penetration tester) / etyczny haker</a:t>
            </a:r>
          </a:p>
          <a:p>
            <a:pPr lvl="1" rtl="0"/>
            <a:r>
              <a:rPr lang="pl-PL"/>
              <a:t>Administrator bezpieczeństwa IT</a:t>
            </a:r>
          </a:p>
          <a:p>
            <a:pPr lvl="1" rtl="0"/>
            <a:r>
              <a:rPr lang="pl-PL"/>
              <a:t>Administrator sieci</a:t>
            </a:r>
          </a:p>
          <a:p>
            <a:pPr lvl="1" rtl="0"/>
            <a:r>
              <a:rPr lang="pl-PL"/>
              <a:t>Administrator systemu</a:t>
            </a:r>
          </a:p>
          <a:p>
            <a:pPr lvl="2"/>
            <a:endParaRPr lang="en-US" dirty="0"/>
          </a:p>
          <a:p>
            <a:pPr lvl="1"/>
            <a:endParaRPr lang="en-US" altLang="ja-JP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pPr rtl="0"/>
            <a:r>
              <a:rPr sz="1600" lang="pl-PL">
                <a:latin typeface="Arial" charset="0"/>
              </a:rPr>
              <a:t>Kwestie etyczne i prawne dotyczące kariery w cyberbezpieczeństwie</a:t>
            </a:r>
            <a:br>
              <a:rPr lang="en-US" altLang="en-US" dirty="0"/>
            </a:br>
            <a:r>
              <a:rPr lang="pl-PL">
                <a:latin typeface="Arial" charset="0"/>
              </a:rPr>
              <a:t>Praca w cyberbezpieczeństwie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ECB918-AA4B-4029-A81C-D66A2C130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6059" y="888019"/>
            <a:ext cx="5263875" cy="3367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560902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5.1 Podsumowanie rozdziału</a:t>
            </a:r>
          </a:p>
        </p:txBody>
      </p:sp>
    </p:spTree>
    <p:extLst>
      <p:ext uri="{BB962C8B-B14F-4D97-AF65-F5344CB8AC3E}">
        <p14:creationId xmlns:p14="http://schemas.microsoft.com/office/powerpoint/2010/main" val="388694427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Grp="1" noChangeArrowheads="1"/>
          </p:cNvSpPr>
          <p:nvPr>
            <p:ph idx="1"/>
          </p:nvPr>
        </p:nvSpPr>
        <p:spPr>
          <a:xfrm>
            <a:off x="144065" y="798944"/>
            <a:ext cx="8808345" cy="3746930"/>
          </a:xfrm>
        </p:spPr>
        <p:txBody>
          <a:bodyPr>
            <a:normAutofit/>
          </a:bodyPr>
          <a:lstStyle/>
          <a:p>
            <a:pPr rtl="0"/>
            <a:r>
              <a:rPr sz="1400" lang="pl-PL"/>
              <a:t>Opisz kwestie etyczne i prawne.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41393"/>
            <a:ext cx="9144000" cy="757551"/>
          </a:xfrm>
        </p:spPr>
        <p:txBody>
          <a:bodyPr/>
          <a:lstStyle/>
          <a:p>
            <a:pPr rtl="0"/>
            <a:r>
              <a:rPr sz="1600" lang="pl-PL">
                <a:latin typeface="Arial" charset="0"/>
              </a:rPr>
              <a:t>Zebranie informacji</a:t>
            </a:r>
            <a:br>
              <a:rPr lang="en-US" altLang="en-US" dirty="0"/>
            </a:br>
            <a:r>
              <a:rPr lang="pl-PL">
                <a:latin typeface="Arial" charset="0"/>
              </a:rPr>
              <a:t>Podsumowanie rozdziału</a:t>
            </a:r>
          </a:p>
        </p:txBody>
      </p:sp>
    </p:spTree>
    <p:extLst>
      <p:ext uri="{BB962C8B-B14F-4D97-AF65-F5344CB8AC3E}">
        <p14:creationId xmlns:p14="http://schemas.microsoft.com/office/powerpoint/2010/main" val="36061897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This PowerPoint deck is divided in two parts:</a:t>
            </a:r>
          </a:p>
          <a:p>
            <a:pPr rtl="0"/>
            <a:r>
              <a:rPr lang="pl-PL"/>
              <a:t>Instructor Planning Guide</a:t>
            </a:r>
          </a:p>
          <a:p>
            <a:pPr lvl="1" rtl="0"/>
            <a:r>
              <a:rPr lang="pl-PL"/>
              <a:t>Information to help you become familiar with the chapter</a:t>
            </a:r>
          </a:p>
          <a:p>
            <a:pPr lvl="1" rtl="0"/>
            <a:r>
              <a:rPr lang="pl-PL"/>
              <a:t>Teaching aids</a:t>
            </a:r>
          </a:p>
          <a:p>
            <a:pPr rtl="0"/>
            <a:r>
              <a:rPr lang="pl-PL"/>
              <a:t>Instructor Class Presentation</a:t>
            </a:r>
          </a:p>
          <a:p>
            <a:pPr lvl="1" rtl="0"/>
            <a:r>
              <a:rPr lang="pl-PL"/>
              <a:t>Optional slides that you can use in the classroom</a:t>
            </a:r>
          </a:p>
          <a:p>
            <a:pPr lvl="1" rtl="0"/>
            <a:r>
              <a:rPr lang="pl-PL"/>
              <a:t>Begins on slide # 8</a:t>
            </a:r>
          </a:p>
          <a:p>
            <a:endParaRPr lang="en-CA" dirty="0"/>
          </a:p>
          <a:p>
            <a:pPr rtl="0"/>
            <a:r>
              <a:rPr b="true" lang="pl-PL"/>
              <a:t>Note</a:t>
            </a:r>
            <a:r>
              <a:rPr lang="pl-PL"/>
              <a:t>: Remove the Planning Guide from this presentation before sharing with anyone.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/>
              <a:t>Instructor Materials – Chapter 5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Rozdział 5: Czy wiążesz swoją przyszłość z cyberbezpieczeństwem?</a:t>
            </a:r>
          </a:p>
        </p:txBody>
      </p:sp>
      <p:sp>
        <p:nvSpPr>
          <p:cNvPr id="3" name="Rectangle 2"/>
          <p:cNvSpPr/>
          <p:nvPr/>
        </p:nvSpPr>
        <p:spPr>
          <a:xfrm>
            <a:off x="628650" y="34360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rtl="0"/>
            <a:r>
              <a:rPr b="true" lang="pl-PL"/>
              <a:t>Poradnik planowania – Wprowadzenie do cyberbezpieczeństwa (wersja 2.1)</a:t>
            </a:r>
          </a:p>
        </p:txBody>
      </p:sp>
    </p:spTree>
    <p:extLst>
      <p:ext uri="{BB962C8B-B14F-4D97-AF65-F5344CB8AC3E}">
        <p14:creationId xmlns:p14="http://schemas.microsoft.com/office/powerpoint/2010/main" val="914249568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ct val="30000"/>
              </a:spcBef>
              <a:buNone/>
            </a:pPr>
            <a:r>
              <a:rPr lang="pl-PL"/>
              <a:t>What activities are associated with this chapter?</a:t>
            </a: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Chapter 5: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6169443"/>
              </p:ext>
            </p:extLst>
          </p:nvPr>
        </p:nvGraphicFramePr>
        <p:xfrm>
          <a:off x="457291" y="1122081"/>
          <a:ext cx="8059692" cy="578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8526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652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200" lang="pl-PL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200" lang="pl-PL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200" lang="pl-PL"/>
                        <a:t>Activity Name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/>
                        <a:t>5.1.1.4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What is My Hat Color?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lnSpc>
                <a:spcPct val="85000"/>
              </a:lnSpc>
              <a:spcBef>
                <a:spcPct val="30000"/>
              </a:spcBef>
              <a:buNone/>
            </a:pPr>
            <a:r>
              <a:rPr lang="pl-PL"/>
              <a:t>Prior to teaching Chapter 5, the instructor should:</a:t>
            </a:r>
          </a:p>
          <a:p>
            <a:pPr eaLnBrk="1" hangingPunct="1" rtl="0">
              <a:lnSpc>
                <a:spcPct val="85000"/>
              </a:lnSpc>
              <a:spcBef>
                <a:spcPct val="30000"/>
              </a:spcBef>
            </a:pPr>
            <a:r>
              <a:rPr lang="pl-PL"/>
              <a:t>Complete Chapter 5, “Assessment.”</a:t>
            </a:r>
          </a:p>
          <a:p>
            <a:pPr rtl="0">
              <a:lnSpc>
                <a:spcPct val="85000"/>
              </a:lnSpc>
              <a:spcBef>
                <a:spcPct val="30000"/>
              </a:spcBef>
            </a:pPr>
            <a:r>
              <a:rPr lang="pl-PL"/>
              <a:t>Review the Additional Resources and Activities document in the Student Resources for possible additional resources and activities.</a:t>
            </a:r>
            <a:r>
              <a:rPr lang="pl-PL">
                <a:solidFill>
                  <a:srgbClr val="00B0F0"/>
                </a:solidFill>
              </a:rPr>
              <a:t> </a:t>
            </a:r>
          </a:p>
          <a:p>
            <a:pPr eaLnBrk="1" hangingPunct="1" rtl="0">
              <a:lnSpc>
                <a:spcPct val="85000"/>
              </a:lnSpc>
              <a:spcBef>
                <a:spcPct val="30000"/>
              </a:spcBef>
            </a:pPr>
            <a:r>
              <a:rPr lang="pl-PL"/>
              <a:t>The objectives of this chapter are: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the legal and ethical issues facing a cybersecurity professional.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/>
              <a:t>Chapter 5: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79341361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>
              <a:lnSpc>
                <a:spcPct val="85000"/>
              </a:lnSpc>
              <a:spcBef>
                <a:spcPct val="30000"/>
              </a:spcBef>
              <a:defRPr/>
            </a:pPr>
            <a:r>
              <a:rPr lang="pl-PL"/>
              <a:t>For additional help with teaching strategies, including lesson plans, analogies for difficult concepts, and discussion topics, visit the </a:t>
            </a:r>
            <a:r>
              <a:rPr lang="pl-PL">
                <a:hlinkClick r:id="rId3"/>
              </a:rPr>
              <a:t>Community Forums </a:t>
            </a:r>
            <a:r>
              <a:rPr lang="pl-PL"/>
              <a:t>.</a:t>
            </a:r>
          </a:p>
          <a:p>
            <a:pPr rtl="0">
              <a:lnSpc>
                <a:spcPct val="85000"/>
              </a:lnSpc>
              <a:spcBef>
                <a:spcPct val="30000"/>
              </a:spcBef>
              <a:defRPr/>
            </a:pPr>
            <a:r>
              <a:rPr lang="pl-PL"/>
              <a:t>If you have lesson plans or resources that you would like to share, upload them to the Community Forums in order to help other instructors.</a:t>
            </a:r>
          </a:p>
        </p:txBody>
      </p:sp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Chapter 5: 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84930198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6802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pl-PL"/>
              <a:t>Rozdział 5: Czy wiążesz swoją przyszłość z cyberbezpieczeństwem?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2567617" cy="902174"/>
          </a:xfrm>
        </p:spPr>
        <p:txBody>
          <a:bodyPr/>
          <a:lstStyle/>
          <a:p>
            <a:pPr rtl="0"/>
            <a:r>
              <a:rPr lang="pl-PL"/>
              <a:t>Wprowadzenie do cyberbezpieczeństwa (wersja 2.1)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5.1 Edukacja i kariera w cyberbezpieczeństwie</a:t>
            </a:r>
          </a:p>
          <a:p>
            <a:pPr lvl="1" rtl="0"/>
            <a:r>
              <a:rPr lang="pl-PL"/>
              <a:t>Omów i wyjaśnij kwestie etyczne i prawne, z którymi borykają się specjaliści ds. cyberbezpieczeństwa</a:t>
            </a:r>
          </a:p>
          <a:p>
            <a:pPr lvl="3" rtl="0"/>
            <a:r>
              <a:rPr lang="pl-PL"/>
              <a:t>Następnie omów i wyjaśnij te kwestie.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Rozdział 5 – Podział na sekcje oraz cele do zrealizowania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7157</TotalTime>
  <Words>613</Words>
  <Application>Microsoft Office PowerPoint</Application>
  <PresentationFormat>On-screen Show (16:9)</PresentationFormat>
  <Paragraphs>115</Paragraphs>
  <Slides>16</Slides>
  <Notes>14</Notes>
  <HiddenSlides>5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Wingdings</vt:lpstr>
      <vt:lpstr>Default Theme</vt:lpstr>
      <vt:lpstr>Chapter 5: Will Your Future Be in Cybersecurity?</vt:lpstr>
      <vt:lpstr>Instructor Materials – Chapter 5 Planning Guide</vt:lpstr>
      <vt:lpstr>Chapter 5: Will Your Future Be in Cybersecurity?</vt:lpstr>
      <vt:lpstr>Chapter 5: Activities</vt:lpstr>
      <vt:lpstr>Chapter 5: Best Practices</vt:lpstr>
      <vt:lpstr>Chapter 5: Additional Help</vt:lpstr>
      <vt:lpstr>PowerPoint Presentation</vt:lpstr>
      <vt:lpstr>Chapter 5: Will Your Future Be in Cybersecurity?</vt:lpstr>
      <vt:lpstr>Chapter 5 - Sections &amp; Objectives</vt:lpstr>
      <vt:lpstr>5.1 Cybersecurity Education and Careers</vt:lpstr>
      <vt:lpstr>Legal and Ethical Issues in Cybersecurity Careers Legal Issues in Cybersecurity</vt:lpstr>
      <vt:lpstr>Legal and Ethical Issues in Cybersecurity Careers Ethical Issues in Cybersecurity</vt:lpstr>
      <vt:lpstr>Legal and Ethical Issues in Cybersecurity Careers Cybersecurity Jobs</vt:lpstr>
      <vt:lpstr>5.1 Chapter Summary</vt:lpstr>
      <vt:lpstr>Summary Chapter Summary</vt:lpstr>
      <vt:lpstr>PowerPoint Presentation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Sukyi</cp:lastModifiedBy>
  <cp:revision>277</cp:revision>
  <dcterms:created xsi:type="dcterms:W3CDTF">2016-08-22T22:27:36Z</dcterms:created>
  <dcterms:modified xsi:type="dcterms:W3CDTF">2017-12-18T19:03:07Z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